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7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96CE"/>
    <a:srgbClr val="6699FF"/>
    <a:srgbClr val="173A59"/>
    <a:srgbClr val="3A4186"/>
    <a:srgbClr val="1E4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58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7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296C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812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January 2017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520" y="5730142"/>
            <a:ext cx="9693480" cy="112785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35952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www.parentalguidance.org.uk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836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FC4A5-1443-4743-BC79-E3F1B3097C81}" type="datetimeFigureOut">
              <a:rPr lang="en-GB" smtClean="0"/>
              <a:t>10/04/2017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6477-2769-4AFD-80AD-D0B9A7151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73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FC4A5-1443-4743-BC79-E3F1B3097C81}" type="datetimeFigureOut">
              <a:rPr lang="en-GB" smtClean="0"/>
              <a:t>10/04/2017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6477-2769-4AFD-80AD-D0B9A7151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68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FC4A5-1443-4743-BC79-E3F1B3097C81}" type="datetimeFigureOut">
              <a:rPr lang="en-GB" smtClean="0"/>
              <a:t>10/04/2017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6477-2769-4AFD-80AD-D0B9A7151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624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FC4A5-1443-4743-BC79-E3F1B3097C81}" type="datetimeFigureOut">
              <a:rPr lang="en-GB" smtClean="0"/>
              <a:t>10/04/2017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6477-2769-4AFD-80AD-D0B9A7151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01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FC4A5-1443-4743-BC79-E3F1B3097C81}" type="datetimeFigureOut">
              <a:rPr lang="en-GB" smtClean="0"/>
              <a:t>10/04/2017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6477-2769-4AFD-80AD-D0B9A7151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90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FC4A5-1443-4743-BC79-E3F1B3097C81}" type="datetimeFigureOut">
              <a:rPr lang="en-GB" smtClean="0"/>
              <a:t>10/04/2017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6477-2769-4AFD-80AD-D0B9A7151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2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FC4A5-1443-4743-BC79-E3F1B3097C81}" type="datetimeFigureOut">
              <a:rPr lang="en-GB" smtClean="0"/>
              <a:t>10/04/2017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6477-2769-4AFD-80AD-D0B9A7151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302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FC4A5-1443-4743-BC79-E3F1B3097C81}" type="datetimeFigureOut">
              <a:rPr lang="en-GB" smtClean="0"/>
              <a:t>10/04/2017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6477-2769-4AFD-80AD-D0B9A7151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6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FC4A5-1443-4743-BC79-E3F1B3097C81}" type="datetimeFigureOut">
              <a:rPr lang="en-GB" smtClean="0"/>
              <a:t>10/04/2017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6477-2769-4AFD-80AD-D0B9A7151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38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FC4A5-1443-4743-BC79-E3F1B3097C81}" type="datetimeFigureOut">
              <a:rPr lang="en-GB" smtClean="0"/>
              <a:t>10/04/2017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6477-2769-4AFD-80AD-D0B9A7151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9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A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FC4A5-1443-4743-BC79-E3F1B3097C81}" type="datetimeFigureOut">
              <a:rPr lang="en-GB" smtClean="0"/>
              <a:t>10/04/2017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B6477-2769-4AFD-80AD-D0B9A7151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21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173A59"/>
          </a:solidFill>
        </p:spPr>
        <p:txBody>
          <a:bodyPr/>
          <a:lstStyle/>
          <a:p>
            <a:r>
              <a:rPr lang="en-GB" dirty="0" smtClean="0">
                <a:solidFill>
                  <a:srgbClr val="5296CE"/>
                </a:solidFill>
              </a:rPr>
              <a:t>All you need to know about changes to GCSEs</a:t>
            </a:r>
            <a:endParaRPr lang="en-GB" dirty="0">
              <a:solidFill>
                <a:srgbClr val="5296C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Cerys Evans, Careers Adviser &amp; </a:t>
            </a:r>
            <a:r>
              <a:rPr lang="en-GB" dirty="0" smtClean="0">
                <a:solidFill>
                  <a:schemeClr val="accent2"/>
                </a:solidFill>
              </a:rPr>
              <a:t>Writer</a:t>
            </a:r>
          </a:p>
          <a:p>
            <a:endParaRPr lang="en-GB" dirty="0">
              <a:solidFill>
                <a:schemeClr val="accent2"/>
              </a:solidFill>
            </a:endParaRPr>
          </a:p>
          <a:p>
            <a:endParaRPr lang="en-GB" dirty="0" smtClean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520" y="5720448"/>
            <a:ext cx="9693480" cy="11278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40397" y="6375171"/>
            <a:ext cx="3007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www.parentalguidance.org.uk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bensound-sunn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8277" y="7230714"/>
            <a:ext cx="487363" cy="4873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0622" y="6284377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April 2017</a:t>
            </a:r>
          </a:p>
        </p:txBody>
      </p:sp>
    </p:spTree>
    <p:extLst>
      <p:ext uri="{BB962C8B-B14F-4D97-AF65-F5344CB8AC3E}">
        <p14:creationId xmlns:p14="http://schemas.microsoft.com/office/powerpoint/2010/main" val="515287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000"/>
    </mc:Choice>
    <mc:Fallback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36373"/>
          </a:xfrm>
        </p:spPr>
        <p:txBody>
          <a:bodyPr/>
          <a:lstStyle/>
          <a:p>
            <a:pPr algn="ctr"/>
            <a:r>
              <a:rPr lang="en-GB" dirty="0" smtClean="0"/>
              <a:t>Tougher content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>
          <a:xfrm>
            <a:off x="573024" y="3425393"/>
            <a:ext cx="11106912" cy="1655762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GB" sz="4400" dirty="0">
                <a:latin typeface="+mj-lt"/>
                <a:ea typeface="+mj-ea"/>
                <a:cs typeface="+mj-cs"/>
              </a:rPr>
              <a:t>New content is being added and </a:t>
            </a:r>
            <a:r>
              <a:rPr lang="en-GB" sz="4400" dirty="0" smtClean="0">
                <a:latin typeface="+mj-lt"/>
                <a:ea typeface="+mj-ea"/>
                <a:cs typeface="+mj-cs"/>
              </a:rPr>
              <a:t>the qualification </a:t>
            </a:r>
            <a:r>
              <a:rPr lang="en-GB" sz="4400" dirty="0">
                <a:latin typeface="+mj-lt"/>
                <a:ea typeface="+mj-ea"/>
                <a:cs typeface="+mj-cs"/>
              </a:rPr>
              <a:t>is designed </a:t>
            </a:r>
            <a:r>
              <a:rPr lang="en-GB" sz="4400" dirty="0" smtClean="0">
                <a:latin typeface="+mj-lt"/>
                <a:ea typeface="+mj-ea"/>
                <a:cs typeface="+mj-cs"/>
              </a:rPr>
              <a:t>to </a:t>
            </a:r>
            <a:r>
              <a:rPr lang="en-GB" sz="4400" dirty="0" smtClean="0">
                <a:latin typeface="+mj-lt"/>
                <a:ea typeface="+mj-ea"/>
                <a:cs typeface="+mj-cs"/>
              </a:rPr>
              <a:t>be </a:t>
            </a:r>
            <a:r>
              <a:rPr lang="en-GB" sz="4400" dirty="0" smtClean="0">
                <a:latin typeface="+mj-lt"/>
                <a:ea typeface="+mj-ea"/>
                <a:cs typeface="+mj-cs"/>
              </a:rPr>
              <a:t>more demanding</a:t>
            </a:r>
            <a:endParaRPr lang="en-GB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1847275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93573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/>
              <a:t>Less coursework &amp; </a:t>
            </a: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>big </a:t>
            </a:r>
            <a:r>
              <a:rPr lang="en-GB" sz="5400" dirty="0" smtClean="0"/>
              <a:t>final exams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524000" y="3190009"/>
            <a:ext cx="9144000" cy="20677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dirty="0">
                <a:latin typeface="+mj-lt"/>
                <a:ea typeface="+mj-ea"/>
                <a:cs typeface="+mj-cs"/>
              </a:rPr>
              <a:t>Exams will be the main method of assessment and there’ll be far less coursework, except where skills need to be tested in other ways, </a:t>
            </a:r>
            <a:r>
              <a:rPr lang="en-GB" dirty="0">
                <a:latin typeface="+mj-lt"/>
                <a:ea typeface="+mj-ea"/>
                <a:cs typeface="+mj-cs"/>
              </a:rPr>
              <a:t> </a:t>
            </a:r>
            <a:r>
              <a:rPr lang="en-GB" dirty="0" smtClean="0">
                <a:latin typeface="+mj-lt"/>
                <a:ea typeface="+mj-ea"/>
                <a:cs typeface="+mj-cs"/>
              </a:rPr>
              <a:t>         </a:t>
            </a:r>
            <a:r>
              <a:rPr lang="en-GB" dirty="0" smtClean="0">
                <a:latin typeface="+mj-lt"/>
                <a:ea typeface="+mj-ea"/>
                <a:cs typeface="+mj-cs"/>
              </a:rPr>
              <a:t>like </a:t>
            </a:r>
            <a:r>
              <a:rPr lang="en-GB" dirty="0">
                <a:latin typeface="+mj-lt"/>
                <a:ea typeface="+mj-ea"/>
                <a:cs typeface="+mj-cs"/>
              </a:rPr>
              <a:t>drama, for </a:t>
            </a:r>
            <a:r>
              <a:rPr lang="en-GB" dirty="0" smtClean="0">
                <a:latin typeface="+mj-lt"/>
                <a:ea typeface="+mj-ea"/>
                <a:cs typeface="+mj-cs"/>
              </a:rPr>
              <a:t>example</a:t>
            </a:r>
            <a:endParaRPr lang="en-GB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>
                <a:latin typeface="+mj-lt"/>
                <a:ea typeface="+mj-ea"/>
                <a:cs typeface="+mj-cs"/>
              </a:rPr>
              <a:t>Rather than being assessed per module studied, students will sit final exams covering the whole two-year </a:t>
            </a:r>
            <a:r>
              <a:rPr lang="en-GB" dirty="0" smtClean="0">
                <a:latin typeface="+mj-lt"/>
                <a:ea typeface="+mj-ea"/>
                <a:cs typeface="+mj-cs"/>
              </a:rPr>
              <a:t>syllabus</a:t>
            </a:r>
            <a:endParaRPr lang="en-GB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22148462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76601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/>
              <a:t>Other changes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GB" dirty="0" smtClean="0">
                <a:latin typeface="+mj-lt"/>
                <a:ea typeface="+mj-ea"/>
                <a:cs typeface="+mj-cs"/>
              </a:rPr>
              <a:t>November resits will only be available in </a:t>
            </a:r>
            <a:r>
              <a:rPr lang="en-GB" dirty="0" smtClean="0">
                <a:latin typeface="+mj-lt"/>
                <a:ea typeface="+mj-ea"/>
                <a:cs typeface="+mj-cs"/>
              </a:rPr>
              <a:t>English language and maths</a:t>
            </a:r>
            <a:endParaRPr lang="en-GB" dirty="0" smtClean="0"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GB" dirty="0"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GB" dirty="0" smtClean="0">
                <a:latin typeface="+mj-lt"/>
                <a:ea typeface="+mj-ea"/>
                <a:cs typeface="+mj-cs"/>
              </a:rPr>
              <a:t>Most subjects will </a:t>
            </a:r>
            <a:r>
              <a:rPr lang="en-GB" dirty="0" smtClean="0">
                <a:latin typeface="+mj-lt"/>
                <a:ea typeface="+mj-ea"/>
                <a:cs typeface="+mj-cs"/>
              </a:rPr>
              <a:t>now only offer one level of exam, where two levels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GB" dirty="0" smtClean="0">
                <a:latin typeface="+mj-lt"/>
                <a:ea typeface="+mj-ea"/>
                <a:cs typeface="+mj-cs"/>
              </a:rPr>
              <a:t> </a:t>
            </a:r>
            <a:r>
              <a:rPr lang="en-GB" dirty="0" smtClean="0">
                <a:latin typeface="+mj-lt"/>
                <a:ea typeface="+mj-ea"/>
                <a:cs typeface="+mj-cs"/>
              </a:rPr>
              <a:t>were </a:t>
            </a:r>
            <a:r>
              <a:rPr lang="en-GB" dirty="0" smtClean="0">
                <a:latin typeface="+mj-lt"/>
                <a:ea typeface="+mj-ea"/>
                <a:cs typeface="+mj-cs"/>
              </a:rPr>
              <a:t>offered in the past</a:t>
            </a:r>
            <a:endParaRPr lang="en-GB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88489146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0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49337"/>
          </a:xfrm>
        </p:spPr>
        <p:txBody>
          <a:bodyPr>
            <a:normAutofit/>
          </a:bodyPr>
          <a:lstStyle/>
          <a:p>
            <a:r>
              <a:rPr lang="en-GB" sz="5400" dirty="0" smtClean="0"/>
              <a:t>The future?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736" y="3238357"/>
            <a:ext cx="9144000" cy="1655762"/>
          </a:xfrm>
        </p:spPr>
        <p:txBody>
          <a:bodyPr/>
          <a:lstStyle/>
          <a:p>
            <a:r>
              <a:rPr lang="en-GB" dirty="0" smtClean="0"/>
              <a:t>UK universities require grades 4 in GCSE English language and maths      (with the exception of some more competitive courses),                                     so no real change there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087044"/>
      </p:ext>
    </p:extLst>
  </p:cSld>
  <p:clrMapOvr>
    <a:masterClrMapping/>
  </p:clrMapOvr>
  <p:transition spd="slow" advClick="0" advTm="6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-8805118"/>
            <a:ext cx="6096000" cy="757130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What does this mean for the future?</a:t>
            </a:r>
          </a:p>
          <a:p>
            <a:r>
              <a:rPr lang="en-GB" dirty="0" smtClean="0"/>
              <a:t>This year, in the main, it looks like universities are asking for a minimum grade 4 in GCSE English Language and Maths to move on to degrees. Some of this may be down to caution around how students will fare under the tougher system; it is possible that 5 will be seen as the new C in a year or two.</a:t>
            </a:r>
          </a:p>
          <a:p>
            <a:endParaRPr lang="en-GB" dirty="0" smtClean="0"/>
          </a:p>
          <a:p>
            <a:r>
              <a:rPr lang="en-GB" dirty="0" smtClean="0"/>
              <a:t>Requirement to resit</a:t>
            </a:r>
          </a:p>
          <a:p>
            <a:r>
              <a:rPr lang="en-GB" dirty="0" smtClean="0"/>
              <a:t>From academic year 2019/2020, 16-18 year old students will be expected to resit GCSE English Language and Maths post-16 if they achieve below a grade 5. Until that date, students will be expected to resit if they achieve below a grade 4.</a:t>
            </a:r>
          </a:p>
          <a:p>
            <a:endParaRPr lang="en-GB" dirty="0" smtClean="0"/>
          </a:p>
          <a:p>
            <a:r>
              <a:rPr lang="en-GB" dirty="0" smtClean="0"/>
              <a:t>What’s happening across the rest of the UK?</a:t>
            </a:r>
          </a:p>
          <a:p>
            <a:r>
              <a:rPr lang="en-GB" dirty="0" smtClean="0"/>
              <a:t>GCSEs in Wales are also being reformed with the first wave sitting exams from November 2017. These exams will no longer be comparable with GCSEs in England.</a:t>
            </a:r>
          </a:p>
          <a:p>
            <a:endParaRPr lang="en-GB" dirty="0" smtClean="0"/>
          </a:p>
          <a:p>
            <a:r>
              <a:rPr lang="en-GB" dirty="0" smtClean="0"/>
              <a:t>In Northern Ireland, change is afoot too, with new GCSEs being introduced from September 2017. The A*-G grading system will remain.</a:t>
            </a:r>
          </a:p>
          <a:p>
            <a:endParaRPr lang="en-GB" dirty="0" smtClean="0"/>
          </a:p>
          <a:p>
            <a:r>
              <a:rPr lang="en-GB" dirty="0" smtClean="0"/>
              <a:t>If you want to find out about how A levels have changed, see our article, A Level Reform.</a:t>
            </a:r>
          </a:p>
          <a:p>
            <a:endParaRPr lang="en-GB" dirty="0" smtClean="0"/>
          </a:p>
          <a:p>
            <a:r>
              <a:rPr lang="en-GB" dirty="0" smtClean="0"/>
              <a:t>© Cerys Evans, January 2017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49337"/>
          </a:xfrm>
        </p:spPr>
        <p:txBody>
          <a:bodyPr>
            <a:normAutofit/>
          </a:bodyPr>
          <a:lstStyle/>
          <a:p>
            <a:r>
              <a:rPr lang="en-GB" sz="5400" dirty="0" smtClean="0"/>
              <a:t>The future?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736" y="3238357"/>
            <a:ext cx="9144000" cy="1655762"/>
          </a:xfrm>
        </p:spPr>
        <p:txBody>
          <a:bodyPr>
            <a:normAutofit/>
          </a:bodyPr>
          <a:lstStyle/>
          <a:p>
            <a:r>
              <a:rPr lang="en-GB" dirty="0" smtClean="0"/>
              <a:t>Most sixth forms ask for grades 4 or 5 in GCSE English language and maths as a basic entry requirement</a:t>
            </a:r>
          </a:p>
          <a:p>
            <a:r>
              <a:rPr lang="en-GB" dirty="0" smtClean="0"/>
              <a:t>All sixth forms continue to ask for specific (often higher) grades               to study individual A level subjects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300544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3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63737"/>
          </a:xfrm>
          <a:solidFill>
            <a:srgbClr val="173A59"/>
          </a:solidFill>
        </p:spPr>
        <p:txBody>
          <a:bodyPr/>
          <a:lstStyle/>
          <a:p>
            <a:r>
              <a:rPr lang="en-GB" dirty="0" smtClean="0">
                <a:solidFill>
                  <a:srgbClr val="5296CE"/>
                </a:solidFill>
              </a:rPr>
              <a:t>All you need to know about changes to GCSEs</a:t>
            </a:r>
            <a:endParaRPr lang="en-GB" dirty="0">
              <a:solidFill>
                <a:srgbClr val="5296C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891" y="3283527"/>
            <a:ext cx="10879282" cy="2333118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Cerys Evans, Careers Adviser &amp; </a:t>
            </a:r>
            <a:r>
              <a:rPr lang="en-GB" dirty="0" smtClean="0">
                <a:solidFill>
                  <a:schemeClr val="accent2"/>
                </a:solidFill>
              </a:rPr>
              <a:t>Writer</a:t>
            </a:r>
          </a:p>
          <a:p>
            <a:endParaRPr lang="en-GB" sz="1000" dirty="0">
              <a:solidFill>
                <a:schemeClr val="accent2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Thanks for watching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See www.parentalguidance.org.uk for the </a:t>
            </a:r>
            <a:r>
              <a:rPr lang="en-GB" dirty="0">
                <a:solidFill>
                  <a:schemeClr val="bg1"/>
                </a:solidFill>
              </a:rPr>
              <a:t>information you need 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to </a:t>
            </a:r>
            <a:r>
              <a:rPr lang="en-GB" dirty="0">
                <a:solidFill>
                  <a:schemeClr val="bg1"/>
                </a:solidFill>
              </a:rPr>
              <a:t>support your child's career decisions</a:t>
            </a:r>
            <a:endParaRPr lang="en-GB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520" y="5720448"/>
            <a:ext cx="9693480" cy="11278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40397" y="6375171"/>
            <a:ext cx="3007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www.parentalguidance.org.uk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0298" y="282921"/>
            <a:ext cx="3097036" cy="493819"/>
          </a:xfrm>
          <a:prstGeom prst="rect">
            <a:avLst/>
          </a:prstGeom>
        </p:spPr>
      </p:pic>
      <p:pic>
        <p:nvPicPr>
          <p:cNvPr id="7" name="bensound-sunn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1891" y="7232269"/>
            <a:ext cx="487363" cy="4873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0350" y="6243152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April 2017</a:t>
            </a:r>
          </a:p>
        </p:txBody>
      </p:sp>
    </p:spTree>
    <p:extLst>
      <p:ext uri="{BB962C8B-B14F-4D97-AF65-F5344CB8AC3E}">
        <p14:creationId xmlns:p14="http://schemas.microsoft.com/office/powerpoint/2010/main" val="7993489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1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In September 2015, a new-style GCSE was introduced in schools across </a:t>
            </a:r>
            <a:r>
              <a:rPr lang="en-GB" dirty="0" smtClean="0">
                <a:solidFill>
                  <a:schemeClr val="bg1"/>
                </a:solidFill>
              </a:rPr>
              <a:t>England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193451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/>
              <a:t/>
            </a:r>
            <a:br>
              <a:rPr lang="en-GB" dirty="0"/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  <a:latin typeface="Calibri Light" panose="020F0302020204030204"/>
              </a:rPr>
              <a:t>The first exams for these new GCSEs will be taken in summer </a:t>
            </a:r>
            <a:r>
              <a:rPr lang="en-GB" dirty="0" smtClean="0">
                <a:solidFill>
                  <a:prstClr val="white"/>
                </a:solidFill>
                <a:latin typeface="Calibri Light" panose="020F0302020204030204"/>
              </a:rPr>
              <a:t>2017</a:t>
            </a:r>
            <a:endParaRPr lang="en-GB" dirty="0"/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669473" y="1777554"/>
            <a:ext cx="88530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change began with just three subjects,</a:t>
            </a:r>
            <a:br>
              <a:rPr lang="en-GB" sz="3200" dirty="0">
                <a:solidFill>
                  <a:schemeClr val="bg1"/>
                </a:solidFill>
              </a:rPr>
            </a:br>
            <a:r>
              <a:rPr lang="en-GB" sz="3200" dirty="0">
                <a:solidFill>
                  <a:schemeClr val="bg1"/>
                </a:solidFill>
              </a:rPr>
              <a:t>English language, English literature &amp; </a:t>
            </a:r>
            <a:r>
              <a:rPr lang="en-GB" sz="3200" dirty="0" smtClean="0">
                <a:solidFill>
                  <a:schemeClr val="bg1"/>
                </a:solidFill>
              </a:rPr>
              <a:t>maths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7" name="bensound-sunn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0741" y="71956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01459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06581"/>
            <a:ext cx="9144000" cy="1348654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In September 2016, lots more subjects changed to the new qualification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524000" y="2572001"/>
            <a:ext cx="9144000" cy="16557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 smtClean="0"/>
              <a:t>ancient languages (classical Greek, Latin), art and design, biology, chemistry, citizenship studies, computer science, dance, double science, drama, food preparation and nutrition, geography, history, </a:t>
            </a:r>
            <a:br>
              <a:rPr lang="en-GB" dirty="0" smtClean="0"/>
            </a:br>
            <a:r>
              <a:rPr lang="en-GB" dirty="0" smtClean="0"/>
              <a:t>modern foreign languages (French, German, Spanish), music, physics, physical education, religious studies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09155" y="4744529"/>
            <a:ext cx="11128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The first exams for these new GCSEs will be taken in summer </a:t>
            </a:r>
            <a:r>
              <a:rPr lang="en-GB" sz="3200" dirty="0" smtClean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2018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45843"/>
      </p:ext>
    </p:extLst>
  </p:cSld>
  <p:clrMapOvr>
    <a:masterClrMapping/>
  </p:clrMapOvr>
  <p:transition spd="slow" advClick="0" advTm="1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2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 smtClean="0"/>
              <a:t>So, that’s all the subjects then?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4400" dirty="0">
                <a:latin typeface="+mj-lt"/>
                <a:ea typeface="+mj-ea"/>
                <a:cs typeface="+mj-cs"/>
              </a:rPr>
              <a:t>Not </a:t>
            </a:r>
            <a:r>
              <a:rPr lang="en-GB" sz="4400" dirty="0" smtClean="0">
                <a:latin typeface="+mj-lt"/>
                <a:ea typeface="+mj-ea"/>
                <a:cs typeface="+mj-cs"/>
              </a:rPr>
              <a:t>quite</a:t>
            </a:r>
            <a:endParaRPr lang="en-GB" sz="4400" dirty="0"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277032"/>
      </p:ext>
    </p:extLst>
  </p:cSld>
  <p:clrMapOvr>
    <a:masterClrMapping/>
  </p:clrMapOvr>
  <p:transition spd="slow" advClick="0" advTm="4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1273"/>
            <a:ext cx="9144000" cy="1099272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/>
              <a:t>In September 2017, these remaining subjects will change to the new </a:t>
            </a:r>
            <a:r>
              <a:rPr lang="en-GB" sz="3200" dirty="0" smtClean="0"/>
              <a:t>GCSE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524000" y="2573338"/>
            <a:ext cx="9144000" cy="1655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ancient history, astronomy, business, classical civilisation, design and technology, economics, electronics, engineering, film studies, geology, media studies, psychology, sociology, statistics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09155" y="4545333"/>
            <a:ext cx="11003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200" dirty="0">
                <a:solidFill>
                  <a:schemeClr val="bg1"/>
                </a:solidFill>
                <a:latin typeface="Calibri Light" panose="020F0302020204030204"/>
              </a:rPr>
              <a:t>The first exams for </a:t>
            </a:r>
            <a:r>
              <a:rPr lang="en-GB" sz="3200" dirty="0" smtClean="0">
                <a:solidFill>
                  <a:schemeClr val="bg1"/>
                </a:solidFill>
                <a:latin typeface="Calibri Light" panose="020F0302020204030204"/>
              </a:rPr>
              <a:t>these new GCSEs will </a:t>
            </a:r>
            <a:r>
              <a:rPr lang="en-GB" sz="3200" dirty="0">
                <a:solidFill>
                  <a:schemeClr val="bg1"/>
                </a:solidFill>
                <a:latin typeface="Calibri Light" panose="020F0302020204030204"/>
              </a:rPr>
              <a:t>be taken in summer </a:t>
            </a:r>
            <a:r>
              <a:rPr lang="en-GB" sz="3200" dirty="0" smtClean="0">
                <a:solidFill>
                  <a:schemeClr val="bg1"/>
                </a:solidFill>
                <a:latin typeface="Calibri Light" panose="020F0302020204030204"/>
              </a:rPr>
              <a:t>2019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94731"/>
      </p:ext>
    </p:extLst>
  </p:cSld>
  <p:clrMapOvr>
    <a:masterClrMapping/>
  </p:clrMapOvr>
  <p:transition spd="slow" advClick="0" advTm="1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4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else has </a:t>
            </a:r>
            <a:r>
              <a:rPr lang="en-GB" sz="5400" dirty="0" smtClean="0"/>
              <a:t>changed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461609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New grades</a:t>
            </a:r>
            <a:br>
              <a:rPr lang="en-GB" dirty="0"/>
            </a:br>
            <a:r>
              <a:rPr lang="en-GB" dirty="0"/>
              <a:t>Tougher content</a:t>
            </a:r>
            <a:br>
              <a:rPr lang="en-GB" dirty="0"/>
            </a:br>
            <a:r>
              <a:rPr lang="en-GB" dirty="0"/>
              <a:t>Less coursework</a:t>
            </a:r>
            <a:br>
              <a:rPr lang="en-GB" dirty="0"/>
            </a:br>
            <a:r>
              <a:rPr lang="en-GB" dirty="0"/>
              <a:t>Big final exams</a:t>
            </a:r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4000" y="4204710"/>
            <a:ext cx="9144000" cy="1655762"/>
          </a:xfrm>
        </p:spPr>
        <p:txBody>
          <a:bodyPr>
            <a:normAutofit/>
          </a:bodyPr>
          <a:lstStyle/>
          <a:p>
            <a:r>
              <a:rPr lang="en-GB" sz="4400" dirty="0"/>
              <a:t>Let’s explain</a:t>
            </a:r>
          </a:p>
        </p:txBody>
      </p:sp>
    </p:spTree>
    <p:extLst>
      <p:ext uri="{BB962C8B-B14F-4D97-AF65-F5344CB8AC3E}">
        <p14:creationId xmlns:p14="http://schemas.microsoft.com/office/powerpoint/2010/main" val="3453514528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9357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New grades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15936"/>
            <a:ext cx="9144000" cy="2649682"/>
          </a:xfrm>
        </p:spPr>
        <p:txBody>
          <a:bodyPr>
            <a:normAutofit lnSpcReduction="1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solidFill>
                  <a:schemeClr val="bg1"/>
                </a:solidFill>
              </a:rPr>
              <a:t>GCSE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bg1"/>
                </a:solidFill>
              </a:rPr>
              <a:t>9-1 </a:t>
            </a:r>
            <a:r>
              <a:rPr lang="en-GB" dirty="0">
                <a:solidFill>
                  <a:schemeClr val="bg1"/>
                </a:solidFill>
              </a:rPr>
              <a:t>will replace A*-</a:t>
            </a:r>
            <a:r>
              <a:rPr lang="en-GB" dirty="0" smtClean="0">
                <a:solidFill>
                  <a:schemeClr val="bg1"/>
                </a:solidFill>
              </a:rPr>
              <a:t>G</a:t>
            </a:r>
          </a:p>
          <a:p>
            <a:r>
              <a:rPr lang="en-GB" dirty="0" smtClean="0"/>
              <a:t>9 </a:t>
            </a:r>
            <a:r>
              <a:rPr lang="en-GB" dirty="0"/>
              <a:t>is the top grade, higher than the current </a:t>
            </a:r>
            <a:r>
              <a:rPr lang="en-GB" dirty="0" smtClean="0"/>
              <a:t>GCSE A*</a:t>
            </a:r>
          </a:p>
          <a:p>
            <a:r>
              <a:rPr lang="en-GB" dirty="0" smtClean="0"/>
              <a:t>7 </a:t>
            </a:r>
            <a:r>
              <a:rPr lang="en-GB" dirty="0"/>
              <a:t>is comparable to the current </a:t>
            </a:r>
            <a:r>
              <a:rPr lang="en-GB" dirty="0" smtClean="0"/>
              <a:t>GCSE grade A</a:t>
            </a:r>
          </a:p>
          <a:p>
            <a:r>
              <a:rPr lang="en-GB" dirty="0" smtClean="0"/>
              <a:t>5 </a:t>
            </a:r>
            <a:r>
              <a:rPr lang="en-GB" dirty="0"/>
              <a:t>is considered a ‘good </a:t>
            </a:r>
            <a:r>
              <a:rPr lang="en-GB" dirty="0" smtClean="0"/>
              <a:t>pass’</a:t>
            </a:r>
          </a:p>
          <a:p>
            <a:r>
              <a:rPr lang="en-GB" dirty="0" smtClean="0"/>
              <a:t>4 is considered to be a ‘standard pass’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1037138"/>
      </p:ext>
    </p:extLst>
  </p:cSld>
  <p:clrMapOvr>
    <a:masterClrMapping/>
  </p:clrMapOvr>
  <p:transition spd="slow" advTm="9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616</Words>
  <Application>Microsoft Office PowerPoint</Application>
  <PresentationFormat>Widescreen</PresentationFormat>
  <Paragraphs>64</Paragraphs>
  <Slides>15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All you need to know about changes to GCSEs</vt:lpstr>
      <vt:lpstr>In September 2015, a new-style GCSE was introduced in schools across England</vt:lpstr>
      <vt:lpstr>  </vt:lpstr>
      <vt:lpstr>In September 2016, lots more subjects changed to the new qualification</vt:lpstr>
      <vt:lpstr>So, that’s all the subjects then?</vt:lpstr>
      <vt:lpstr>In September 2017, these remaining subjects will change to the new GCSE</vt:lpstr>
      <vt:lpstr>What else has changed?</vt:lpstr>
      <vt:lpstr>    New grades Tougher content Less coursework Big final exams</vt:lpstr>
      <vt:lpstr>New grades </vt:lpstr>
      <vt:lpstr>Tougher content</vt:lpstr>
      <vt:lpstr>Less coursework &amp;  big final exams</vt:lpstr>
      <vt:lpstr>Other changes</vt:lpstr>
      <vt:lpstr>The future?</vt:lpstr>
      <vt:lpstr>The future?</vt:lpstr>
      <vt:lpstr>All you need to know about changes to GCSEs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you need to know about changes to GCSEs</dc:title>
  <dc:creator>Cerys Evans</dc:creator>
  <cp:lastModifiedBy>Cerys Evans</cp:lastModifiedBy>
  <cp:revision>27</cp:revision>
  <dcterms:created xsi:type="dcterms:W3CDTF">2017-01-04T19:19:40Z</dcterms:created>
  <dcterms:modified xsi:type="dcterms:W3CDTF">2017-04-10T15:55:08Z</dcterms:modified>
</cp:coreProperties>
</file>